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4" r:id="rId2"/>
    <p:sldMasterId id="2147483731" r:id="rId3"/>
    <p:sldMasterId id="2147483755" r:id="rId4"/>
    <p:sldMasterId id="2147483767" r:id="rId5"/>
    <p:sldMasterId id="2147483791" r:id="rId6"/>
    <p:sldMasterId id="2147483863" r:id="rId7"/>
    <p:sldMasterId id="2147483878" r:id="rId8"/>
    <p:sldMasterId id="2147483890" r:id="rId9"/>
    <p:sldMasterId id="2147483962" r:id="rId10"/>
    <p:sldMasterId id="2147483987" r:id="rId11"/>
    <p:sldMasterId id="2147484014" r:id="rId12"/>
  </p:sldMasterIdLst>
  <p:notesMasterIdLst>
    <p:notesMasterId r:id="rId61"/>
  </p:notesMasterIdLst>
  <p:sldIdLst>
    <p:sldId id="257" r:id="rId13"/>
    <p:sldId id="261" r:id="rId14"/>
    <p:sldId id="280" r:id="rId15"/>
    <p:sldId id="282" r:id="rId16"/>
    <p:sldId id="290" r:id="rId17"/>
    <p:sldId id="289" r:id="rId18"/>
    <p:sldId id="288" r:id="rId19"/>
    <p:sldId id="287" r:id="rId20"/>
    <p:sldId id="286" r:id="rId21"/>
    <p:sldId id="285" r:id="rId22"/>
    <p:sldId id="284" r:id="rId23"/>
    <p:sldId id="291" r:id="rId24"/>
    <p:sldId id="343" r:id="rId25"/>
    <p:sldId id="293" r:id="rId26"/>
    <p:sldId id="295" r:id="rId27"/>
    <p:sldId id="300" r:id="rId28"/>
    <p:sldId id="296" r:id="rId29"/>
    <p:sldId id="297" r:id="rId30"/>
    <p:sldId id="299" r:id="rId31"/>
    <p:sldId id="354" r:id="rId32"/>
    <p:sldId id="279" r:id="rId33"/>
    <p:sldId id="302" r:id="rId34"/>
    <p:sldId id="301" r:id="rId35"/>
    <p:sldId id="258" r:id="rId36"/>
    <p:sldId id="259" r:id="rId37"/>
    <p:sldId id="260" r:id="rId38"/>
    <p:sldId id="270" r:id="rId39"/>
    <p:sldId id="262" r:id="rId40"/>
    <p:sldId id="263" r:id="rId41"/>
    <p:sldId id="264" r:id="rId42"/>
    <p:sldId id="265" r:id="rId43"/>
    <p:sldId id="267" r:id="rId44"/>
    <p:sldId id="266" r:id="rId45"/>
    <p:sldId id="268" r:id="rId46"/>
    <p:sldId id="304" r:id="rId47"/>
    <p:sldId id="272" r:id="rId48"/>
    <p:sldId id="277" r:id="rId49"/>
    <p:sldId id="312" r:id="rId50"/>
    <p:sldId id="337" r:id="rId51"/>
    <p:sldId id="311" r:id="rId52"/>
    <p:sldId id="353" r:id="rId53"/>
    <p:sldId id="355" r:id="rId54"/>
    <p:sldId id="346" r:id="rId55"/>
    <p:sldId id="347" r:id="rId56"/>
    <p:sldId id="348" r:id="rId57"/>
    <p:sldId id="349" r:id="rId58"/>
    <p:sldId id="351" r:id="rId59"/>
    <p:sldId id="350" r:id="rId6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00"/>
    <a:srgbClr val="336600"/>
    <a:srgbClr val="00437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516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61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330A4-3526-4195-985B-39BBB9D3F04B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8E777-4552-48EA-9776-94311497E4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42646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C3F5E-6D7B-4F62-A705-C2BF924A1E1B}" type="slidenum">
              <a:rPr lang="ru-RU" smtClean="0">
                <a:solidFill>
                  <a:prstClr val="black"/>
                </a:solidFill>
              </a:rPr>
              <a:pPr/>
              <a:t>42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08818-E63F-43CF-93ED-8236D7F0D5FF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A2576-D230-4FA7-A7C5-685977721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DF63D-AB09-4D1C-81A9-52DA50381EAE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F1334-A397-40E0-9C3D-89B15B204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EDF20-63FB-4AA9-974F-9A804077BE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6029F-0832-4D60-B309-218CB11C5C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546138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B1CA4-DFE6-410E-8851-0C5AB9DFCA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4A3B-573C-4CC2-BA9F-0766E4AAF4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24595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0E7BB-A1B0-4502-A2F6-B275DEBFE7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0EAD8-2A07-423D-8C3A-991245C7D8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180177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435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35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3E2962-36F0-4BE2-BD23-47F545FC1E2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214892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7CABB-D6F2-4F65-98A9-71CEC0F6605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027329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83CED5-9BDD-479A-9D52-9638E142C47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070976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5B21B8-1BB5-405D-9709-7FABFDBC112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523185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605821-1058-413E-A603-BA7E6F653E1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54669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130055-5DB7-405B-B8A7-775D23AB60A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223822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864002-17F8-4248-8E21-33F9A7A8D54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7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C6E7A-6770-41EA-8E9B-1F4CB7DD8C01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13ABC-F3AD-4234-BC81-FB792424F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99EF79-F65B-42D3-8470-C05015DB2CE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8080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E03B14-4933-45E0-89DD-6E25D3CD317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237004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09A5CD-EA68-4DC3-9E19-2D3DEA15FC3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35967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E89E0F-6072-4910-948E-A5B5407C939F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5513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A7B660-9D5F-4CBB-86F8-B679BA7C793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972360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08818-E63F-43CF-93ED-8236D7F0D5FF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A2576-D230-4FA7-A7C5-68597772104E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2855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F67D1-FD24-4EB5-83AF-59AAC3F046D8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D87DE-8F86-4A55-AAED-98D0CF066483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130324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Franklin Gothic Book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A0E2F-07A4-4034-8999-05F16BE2B0C7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D6E0A-4609-42E2-B0CE-F6D31B1DB683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488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C98B4-49AB-41DA-A697-A9AD5479A17F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5BD51-02ED-452C-9012-667616A9D927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859124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CE6DE-1DA2-4313-801E-30B152399157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5339E-E357-4367-8505-11C1D455A637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0290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4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22 w 1722"/>
                <a:gd name="T1" fmla="*/ 66 h 66"/>
                <a:gd name="T2" fmla="*/ 1722 w 1722"/>
                <a:gd name="T3" fmla="*/ 60 h 66"/>
                <a:gd name="T4" fmla="*/ 0 w 1722"/>
                <a:gd name="T5" fmla="*/ 0 h 66"/>
                <a:gd name="T6" fmla="*/ 0 w 1722"/>
                <a:gd name="T7" fmla="*/ 48 h 66"/>
                <a:gd name="T8" fmla="*/ 1722 w 1722"/>
                <a:gd name="T9" fmla="*/ 66 h 66"/>
                <a:gd name="T10" fmla="*/ 1722 w 1722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5 w 975"/>
                <a:gd name="T1" fmla="*/ 48 h 101"/>
                <a:gd name="T2" fmla="*/ 975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5 w 975"/>
                <a:gd name="T9" fmla="*/ 48 h 101"/>
                <a:gd name="T10" fmla="*/ 975 w 975"/>
                <a:gd name="T11" fmla="*/ 4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41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41 w 2141"/>
                <a:gd name="T7" fmla="*/ 0 h 198"/>
                <a:gd name="T8" fmla="*/ 2141 w 2141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82 w 2517"/>
                <a:gd name="T1" fmla="*/ 276 h 276"/>
                <a:gd name="T2" fmla="*/ 2517 w 2517"/>
                <a:gd name="T3" fmla="*/ 204 h 276"/>
                <a:gd name="T4" fmla="*/ 2260 w 2517"/>
                <a:gd name="T5" fmla="*/ 0 h 276"/>
                <a:gd name="T6" fmla="*/ 0 w 2517"/>
                <a:gd name="T7" fmla="*/ 276 h 276"/>
                <a:gd name="T8" fmla="*/ 2182 w 2517"/>
                <a:gd name="T9" fmla="*/ 276 h 276"/>
                <a:gd name="T10" fmla="*/ 2182 w 2517"/>
                <a:gd name="T11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9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9 w 729"/>
                <a:gd name="T7" fmla="*/ 240 h 240"/>
                <a:gd name="T8" fmla="*/ 729 w 72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9 w 729"/>
                <a:gd name="T1" fmla="*/ 318 h 318"/>
                <a:gd name="T2" fmla="*/ 729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9 w 729"/>
                <a:gd name="T9" fmla="*/ 318 h 318"/>
                <a:gd name="T10" fmla="*/ 729 w 729"/>
                <a:gd name="T1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7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29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3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6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2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8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3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44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7447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744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50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7451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7452" name="Rectangle 4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7453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7454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C00B4-A89D-48A3-A076-0248166135B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368785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4A691-83DF-4D57-9211-DBAA01F4B76C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34EA-A4AA-40DE-A4B4-E9C094EF8484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382114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AC622-B706-4E74-9614-D726E360547A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20EF7-1423-48EF-B10C-6F0520A5A40D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820449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EBE05-C242-46D6-8245-414CB9CED608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373C-1B92-4CDF-8191-3BDD61BB1806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84094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5D94-D07E-4558-9738-A3F56641EDF6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E5728-B86A-4E98-824B-DF779DE59470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874482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DF63D-AB09-4D1C-81A9-52DA50381EAE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F1334-A397-40E0-9C3D-89B15B2047C1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80833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C6E7A-6770-41EA-8E9B-1F4CB7DD8C01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13ABC-F3AD-4234-BC81-FB792424F9B9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64053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0202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5648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30967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9961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F3C2B-124F-41E0-8F56-29162587BF3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65361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103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5756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16942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4424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8231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645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8456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17DC5-BAB0-41FA-A074-7391B6BCAAD3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840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8CED0-9F65-4492-A511-2F5EE1FAAD3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349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99BFC-2D1A-4A3B-8318-CAF801E068D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6475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0B99C-CE91-4753-9CF2-14BB24D55929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7074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090EB-16CD-4BEB-97A0-0253FF20988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0816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3A6B3-EADB-4BB4-86D8-0FF55183C33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3323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F67D1-FD24-4EB5-83AF-59AAC3F046D8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D87DE-8F86-4A55-AAED-98D0CF066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B88C4-5177-48C5-AAFC-4CDDEF5590F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989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54173-309A-4764-9C1C-82214BBC463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2815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35253-E184-4120-9740-58164C29870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2567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C91AB-E711-40B6-8FC7-69BFFD1C5F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B8B2A-A1BB-47D4-A3EF-E49EF134E27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722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694B2-98D3-4879-B287-3240FA7069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08B0C-9214-413A-B28E-B77441E44FA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48564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5231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A4787F-1953-4FB4-B7FB-876817833F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E0159-7AF2-4C1E-B2A7-2052DB1F037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49618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A0E1C-00A2-4D3C-BF33-2F8E5F32E8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C2229-15C6-489C-81D1-1543B12186E6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139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C075AF-512F-4C74-95D3-9A0581D544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BCE15-BED3-4484-A7E3-23450A22026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2933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035B2-F9F0-499D-AEBB-A44F6BB94E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60E74-429A-41CB-9416-AF944E871612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8827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A0E2F-07A4-4034-8999-05F16BE2B0C7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D6E0A-4609-42E2-B0CE-F6D31B1DB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C154D-E9AA-4A5D-86F9-711EACAA3A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56F3F-AF74-47EA-8B1A-F0E13CDCD195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36260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27184F-FCAA-4480-AA3F-B0CE56B9AF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D7117-A421-4C77-AF16-3701C04B399D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0730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26386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38173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C91AB-E711-40B6-8FC7-69BFFD1C5F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B8B2A-A1BB-47D4-A3EF-E49EF134E27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4961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694B2-98D3-4879-B287-3240FA7069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08B0C-9214-413A-B28E-B77441E44FA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35508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2016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A4787F-1953-4FB4-B7FB-876817833F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E0159-7AF2-4C1E-B2A7-2052DB1F037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63177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A0E1C-00A2-4D3C-BF33-2F8E5F32E8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C2229-15C6-489C-81D1-1543B12186E6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51294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C075AF-512F-4C74-95D3-9A0581D544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BCE15-BED3-4484-A7E3-23450A22026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3011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C98B4-49AB-41DA-A697-A9AD5479A17F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5BD51-02ED-452C-9012-667616A9D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035B2-F9F0-499D-AEBB-A44F6BB94E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60E74-429A-41CB-9416-AF944E871612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50308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C154D-E9AA-4A5D-86F9-711EACAA3A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56F3F-AF74-47EA-8B1A-F0E13CDCD195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95824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27184F-FCAA-4480-AA3F-B0CE56B9AF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D7117-A421-4C77-AF16-3701C04B399D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37881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7494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78181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C91AB-E711-40B6-8FC7-69BFFD1C5F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B8B2A-A1BB-47D4-A3EF-E49EF134E27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3664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694B2-98D3-4879-B287-3240FA7069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08B0C-9214-413A-B28E-B77441E44FA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7231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8689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A4787F-1953-4FB4-B7FB-876817833F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E0159-7AF2-4C1E-B2A7-2052DB1F037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4301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A0E1C-00A2-4D3C-BF33-2F8E5F32E8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C2229-15C6-489C-81D1-1543B12186E6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1404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CE6DE-1DA2-4313-801E-30B152399157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5339E-E357-4367-8505-11C1D455A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C075AF-512F-4C74-95D3-9A0581D544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BCE15-BED3-4484-A7E3-23450A22026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644523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035B2-F9F0-499D-AEBB-A44F6BB94E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60E74-429A-41CB-9416-AF944E871612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90488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C154D-E9AA-4A5D-86F9-711EACAA3A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56F3F-AF74-47EA-8B1A-F0E13CDCD195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46887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27184F-FCAA-4480-AA3F-B0CE56B9AF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D7117-A421-4C77-AF16-3701C04B399D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9930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1487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5328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8981253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3657665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6602837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57251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4A691-83DF-4D57-9211-DBAA01F4B76C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34EA-A4AA-40DE-A4B4-E9C094EF8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74091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9124680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7550809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658574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2229383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358005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31.03.2020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4303891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6B7C5D-4012-4C21-AC83-D2331C847BB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21791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CB7BA-F6E6-481B-9EFF-ABACF3400131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35370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717677-F284-404E-9725-53C3BC6C77AB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3650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AC622-B706-4E74-9614-D726E360547A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20EF7-1423-48EF-B10C-6F0520A5A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BC5C4-F496-4562-8AA4-578EE8D089B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74945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B08E03-777D-4FB5-ABDB-BB107B4AC274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258025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9A6F8-0F47-4CBF-9391-E79A16F30764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7536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D50361-1CED-4292-885F-207CAC86E5D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34405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DFA458-A386-4F22-AB3F-895F30C3D600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418164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prstClr val="black"/>
              </a:solidFill>
              <a:latin typeface="Gill Sans M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5AA8B2-C24A-4128-9BCE-50D43DF69ED5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87813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9443B-B39A-406F-86EF-9236881D4529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04372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39315-F4F4-4F4D-9163-47D2FFF96716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09618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78ED0-49E5-4AAC-9E40-4B737842F81B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14559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083A8-8781-4D8C-A4E2-E5CA28E89442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5196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EBE05-C242-46D6-8245-414CB9CED608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373C-1B92-4CDF-8191-3BDD61BB1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CFCA1-9AC0-46F0-A586-8B8F8442B79E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0813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EC91AB-E711-40B6-8FC7-69BFFD1C5FF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B8B2A-A1BB-47D4-A3EF-E49EF134E27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5514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694B2-98D3-4879-B287-3240FA70691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08B0C-9214-413A-B28E-B77441E44FA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36461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329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A4787F-1953-4FB4-B7FB-876817833F8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EE0159-7AF2-4C1E-B2A7-2052DB1F0374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0563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9A0E1C-00A2-4D3C-BF33-2F8E5F32E80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C2229-15C6-489C-81D1-1543B12186E6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3086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C075AF-512F-4C74-95D3-9A0581D5449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BCE15-BED3-4484-A7E3-23450A220261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2138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035B2-F9F0-499D-AEBB-A44F6BB94ED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60E74-429A-41CB-9416-AF944E871612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85109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C154D-E9AA-4A5D-86F9-711EACAA3A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56F3F-AF74-47EA-8B1A-F0E13CDCD195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9250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27184F-FCAA-4480-AA3F-B0CE56B9AFE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D7117-A421-4C77-AF16-3701C04B399D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68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5D94-D07E-4558-9738-A3F56641EDF6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E5728-B86A-4E98-824B-DF779DE59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83776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212694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C374C-E33C-452F-BA90-5506C63629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C397C-0DE2-4B5C-BF83-C5939F2348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379285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360C3-0F71-40CE-BB0E-00CDE05910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3D8E8-ABB7-414B-BF56-36D622074D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583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E73F2-BE0E-4E06-BBC9-A43D06600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DB9F8-9A73-4321-8407-378DEA66B9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31201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16B9-CDEC-47B5-99D2-CD78BE1804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3FF04-ED00-4096-8A1E-B45A618795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0260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9E16A-1760-4136-ACC9-7C8D3024DD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86BD-453D-4379-B7A1-AA8A5D25FD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79498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99420-ED33-436E-9E28-1E0404C313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543CF-172C-4E18-9F7C-BD14D837F9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868290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D9BB5-A5D4-4B58-BF62-08A360F489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03323-2D8C-46E8-A03D-A17994FE0DB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03558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53C16-76E2-4291-8F81-C5984EBB60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C8BE0-E37F-41BB-A866-FB589B54F5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66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690455-0E9F-461D-B57B-93E894633D73}" type="datetimeFigureOut">
              <a:rPr lang="ru-RU"/>
              <a:pPr>
                <a:defRPr/>
              </a:pPr>
              <a:t>31.03.2020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2D979C-9DBA-48BA-A336-99AA1B0DC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700" r:id="rId7"/>
    <p:sldLayoutId id="2147483701" r:id="rId8"/>
    <p:sldLayoutId id="2147483702" r:id="rId9"/>
    <p:sldLayoutId id="2147483693" r:id="rId10"/>
    <p:sldLayoutId id="214748370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34EFB27E-0118-406A-92D7-D37AACD85BC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9999CC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9999CC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332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424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690455-0E9F-461D-B57B-93E894633D73}" type="datetimeFigureOut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31.03.2020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2D979C-9DBA-48BA-A336-99AA1B0DC92E}" type="slidenum">
              <a:rPr lang="ru-RU">
                <a:solidFill>
                  <a:srgbClr val="7FD13B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904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5069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22 w 1722"/>
                <a:gd name="T1" fmla="*/ 66 h 66"/>
                <a:gd name="T2" fmla="*/ 1722 w 1722"/>
                <a:gd name="T3" fmla="*/ 60 h 66"/>
                <a:gd name="T4" fmla="*/ 0 w 1722"/>
                <a:gd name="T5" fmla="*/ 0 h 66"/>
                <a:gd name="T6" fmla="*/ 0 w 1722"/>
                <a:gd name="T7" fmla="*/ 48 h 66"/>
                <a:gd name="T8" fmla="*/ 1722 w 1722"/>
                <a:gd name="T9" fmla="*/ 66 h 66"/>
                <a:gd name="T10" fmla="*/ 1722 w 1722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2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5 w 975"/>
                <a:gd name="T1" fmla="*/ 48 h 101"/>
                <a:gd name="T2" fmla="*/ 975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5 w 975"/>
                <a:gd name="T9" fmla="*/ 48 h 101"/>
                <a:gd name="T10" fmla="*/ 975 w 975"/>
                <a:gd name="T11" fmla="*/ 4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41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41 w 2141"/>
                <a:gd name="T7" fmla="*/ 0 h 198"/>
                <a:gd name="T8" fmla="*/ 2141 w 2141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82 w 2517"/>
                <a:gd name="T1" fmla="*/ 276 h 276"/>
                <a:gd name="T2" fmla="*/ 2517 w 2517"/>
                <a:gd name="T3" fmla="*/ 204 h 276"/>
                <a:gd name="T4" fmla="*/ 2260 w 2517"/>
                <a:gd name="T5" fmla="*/ 0 h 276"/>
                <a:gd name="T6" fmla="*/ 0 w 2517"/>
                <a:gd name="T7" fmla="*/ 276 h 276"/>
                <a:gd name="T8" fmla="*/ 2182 w 2517"/>
                <a:gd name="T9" fmla="*/ 276 h 276"/>
                <a:gd name="T10" fmla="*/ 2182 w 2517"/>
                <a:gd name="T11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9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9 w 729"/>
                <a:gd name="T7" fmla="*/ 240 h 240"/>
                <a:gd name="T8" fmla="*/ 729 w 72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9 w 729"/>
                <a:gd name="T1" fmla="*/ 318 h 318"/>
                <a:gd name="T2" fmla="*/ 729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9 w 729"/>
                <a:gd name="T9" fmla="*/ 318 h 318"/>
                <a:gd name="T10" fmla="*/ 729 w 729"/>
                <a:gd name="T11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2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3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2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2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8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1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20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2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6423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642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426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642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6428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6429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6430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1ED3F64-6000-4CD0-8602-F58295E1D293}" type="slidenum">
              <a:rPr lang="ru-RU" altLang="ru-RU" smtClean="0">
                <a:solidFill>
                  <a:srgbClr val="FFFFFF"/>
                </a:solidFill>
              </a:rPr>
              <a:pPr/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02816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  <a:cs typeface="Arial" charset="0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0101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  <a:cs typeface="Arial" charset="0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2280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  <a:cs typeface="Arial" charset="0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12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31.03.2020</a:t>
            </a:fld>
            <a:endParaRPr lang="ru-RU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1294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FEE6E166-441A-4F3F-8B2E-F2FFE1F8706D}" type="slidenum">
              <a:rPr lang="ru-RU">
                <a:solidFill>
                  <a:srgbClr val="E7DEC9">
                    <a:shade val="50000"/>
                    <a:satMod val="200000"/>
                  </a:srgbClr>
                </a:solidFill>
                <a:latin typeface="Times New Roman" pitchFamily="18" charset="0"/>
              </a:rPr>
              <a:pPr>
                <a:defRPr/>
              </a:pPr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2825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217950-93B0-4C75-B845-079C431F350F}" type="datetimeFigureOut">
              <a:rPr lang="ru-RU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8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D6734A0-EBED-45A6-918F-2634ADAE4288}" type="slidenum">
              <a:rPr lang="ru-RU" smtClean="0">
                <a:solidFill>
                  <a:prstClr val="black">
                    <a:tint val="95000"/>
                  </a:prstClr>
                </a:solidFill>
                <a:cs typeface="Arial" charset="0"/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9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612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BC2CDE-286B-4393-A0DD-C970538445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E99DC8-F312-43E1-BFB0-C4664F7E4A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12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3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jpe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12" Type="http://schemas.openxmlformats.org/officeDocument/2006/relationships/image" Target="../media/image63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7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0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0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0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0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0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0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2" descr="640.1273507883_10-professij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2349500"/>
            <a:ext cx="5616575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850" y="357188"/>
            <a:ext cx="8391525" cy="17367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138677"/>
                </a:solidFill>
                <a:latin typeface="Times New Roman" pitchFamily="18" charset="0"/>
              </a:rPr>
              <a:t>Все профессии  важны,</a:t>
            </a:r>
          </a:p>
          <a:p>
            <a:r>
              <a:rPr lang="ru-RU" sz="5400" b="1" dirty="0">
                <a:solidFill>
                  <a:srgbClr val="138677"/>
                </a:solidFill>
                <a:latin typeface="Times New Roman" pitchFamily="18" charset="0"/>
              </a:rPr>
              <a:t>     все профессии  нужны!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ome\Desktop\Все проф важны\8(31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30" y="548680"/>
            <a:ext cx="8414747" cy="5976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4119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ome\Desktop\Все проф важны\9(26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228856" cy="5835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2490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pic>
        <p:nvPicPr>
          <p:cNvPr id="2051" name="Picture 3" descr="C:\Users\Home\Desktop\Все проф важны\Clip2net_1704081639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420542"/>
            <a:ext cx="5298514" cy="6268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62328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2357430"/>
            <a:ext cx="485778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cap="all" dirty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Franklin Gothic Book"/>
              </a:rPr>
              <a:t>прошлое</a:t>
            </a:r>
          </a:p>
        </p:txBody>
      </p:sp>
    </p:spTree>
    <p:extLst>
      <p:ext uri="{BB962C8B-B14F-4D97-AF65-F5344CB8AC3E}">
        <p14:creationId xmlns="" xmlns:p14="http://schemas.microsoft.com/office/powerpoint/2010/main" val="99466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625" y="285750"/>
            <a:ext cx="8429625" cy="2369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solidFill>
                  <a:srgbClr val="7030A0"/>
                </a:solidFill>
                <a:latin typeface="Times New Roman" pitchFamily="18" charset="0"/>
                <a:cs typeface="Arial" charset="0"/>
              </a:rPr>
              <a:t>Бурла́к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 — наёмный рабочий в России XVI— конца XIX веков, который, идя по берегу (по т. н. бечевнику), тянул при помощи бечевы речное судно против течения.</a:t>
            </a:r>
            <a:r>
              <a:rPr lang="ru-RU" sz="2800" dirty="0">
                <a:solidFill>
                  <a:prstClr val="black"/>
                </a:solidFill>
                <a:latin typeface="Cambria"/>
                <a:cs typeface="Arial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006AED">
                  <a:lumMod val="75000"/>
                </a:srgbClr>
              </a:solidFill>
              <a:latin typeface="Times New Roman" pitchFamily="18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mbria"/>
              <a:cs typeface="Arial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3116"/>
            <a:ext cx="561978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30426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3"/>
            <a:ext cx="8072494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err="1" smtClean="0">
                <a:solidFill>
                  <a:srgbClr val="7030A0"/>
                </a:solidFill>
                <a:latin typeface="Times New Roman" pitchFamily="18" charset="0"/>
                <a:cs typeface="Arial" charset="0"/>
              </a:rPr>
              <a:t>Дворе́цкий</a:t>
            </a:r>
            <a:r>
              <a:rPr lang="ru-RU" sz="24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 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Старший лакей, заведовавший домашним хозяйством и домашней </a:t>
            </a:r>
            <a:r>
              <a:rPr lang="ru-RU" sz="24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прислугой.</a:t>
            </a:r>
            <a:endParaRPr lang="ru-RU" sz="2400" b="1" i="1" dirty="0">
              <a:solidFill>
                <a:srgbClr val="006AED">
                  <a:lumMod val="75000"/>
                </a:srgbClr>
              </a:solidFill>
              <a:latin typeface="Times New Roman" pitchFamily="18" charset="0"/>
              <a:cs typeface="Arial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Управляющий князя, ведавший дворцовыми землями, </a:t>
            </a:r>
            <a:r>
              <a:rPr lang="ru-RU" sz="24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а </a:t>
            </a:r>
            <a:r>
              <a:rPr lang="ru-RU" sz="24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также крестьянами и дворцовыми слугами (на Руси XV-XVI веках)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mbria"/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9302"/>
          <a:stretch>
            <a:fillRect/>
          </a:stretch>
        </p:blipFill>
        <p:spPr bwMode="auto">
          <a:xfrm>
            <a:off x="1893055" y="3143248"/>
            <a:ext cx="4929509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4474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821531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Arial" charset="0"/>
              </a:rPr>
              <a:t>Гончар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 - ремесленник, кустарь, 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делающий 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глиняную посуду.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500174"/>
            <a:ext cx="3405178" cy="510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3116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7645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7929563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solidFill>
                  <a:srgbClr val="7030A0"/>
                </a:solidFill>
                <a:latin typeface="Times New Roman" pitchFamily="18" charset="0"/>
                <a:cs typeface="Arial" charset="0"/>
              </a:rPr>
              <a:t>Коле́сник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 — ремесленник, изготовлявший колёса, телеги и кареты.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prstClr val="black"/>
              </a:solidFill>
              <a:latin typeface="Cambria"/>
              <a:cs typeface="Arial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14488"/>
            <a:ext cx="610508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144304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928670"/>
            <a:ext cx="4000499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err="1" smtClean="0">
                <a:solidFill>
                  <a:srgbClr val="7030A0"/>
                </a:solidFill>
                <a:latin typeface="Times New Roman" pitchFamily="18" charset="0"/>
                <a:cs typeface="Arial" charset="0"/>
              </a:rPr>
              <a:t>Крю́чник</a:t>
            </a:r>
            <a:endParaRPr lang="ru-RU" sz="3200" b="1" i="1" dirty="0" smtClean="0">
              <a:solidFill>
                <a:srgbClr val="7030A0"/>
              </a:solidFill>
              <a:latin typeface="Times New Roman" pitchFamily="18" charset="0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 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Наёмный 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рабочий в 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России,  переносящий 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тяжести на спине с помощью особого железного 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крюка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 (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отсюда и </a:t>
            </a:r>
            <a:r>
              <a:rPr lang="ru-RU" sz="28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название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) </a:t>
            </a:r>
            <a:endParaRPr lang="ru-RU" sz="2800" dirty="0">
              <a:solidFill>
                <a:prstClr val="black"/>
              </a:solidFill>
              <a:latin typeface="Cambria"/>
              <a:cs typeface="Arial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785794"/>
            <a:ext cx="3929090" cy="539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428846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642919"/>
            <a:ext cx="65008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Ямщик</a:t>
            </a:r>
            <a:r>
              <a:rPr lang="ru-RU" sz="2800" b="1" i="1" dirty="0" smtClean="0">
                <a:solidFill>
                  <a:srgbClr val="F7F7FF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i="1" dirty="0" smtClean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это кучер, который правил лошадьми. </a:t>
            </a:r>
            <a:endParaRPr lang="ru-RU" sz="2800" b="1" i="1" dirty="0">
              <a:solidFill>
                <a:srgbClr val="006AE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857364"/>
            <a:ext cx="661068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2" descr="back_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6072206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494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665118" y="398274"/>
            <a:ext cx="803066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Школа- начало любой профессии.</a:t>
            </a:r>
            <a:endParaRPr lang="ru-RU" sz="4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Home\Desktop\Все проф важны\IMG_71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844824"/>
            <a:ext cx="5689600" cy="3797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/>
          </a:bodyPr>
          <a:lstStyle/>
          <a:p>
            <a:pPr>
              <a:buNone/>
            </a:pPr>
            <a:endParaRPr lang="ru-RU" sz="4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48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«</a:t>
            </a:r>
            <a:r>
              <a:rPr lang="ru-RU" sz="5400" b="1" dirty="0" smtClean="0">
                <a:solidFill>
                  <a:srgbClr val="C00000"/>
                </a:solidFill>
              </a:rPr>
              <a:t>Когда я стану взрослым, то буду…»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5170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340768"/>
            <a:ext cx="46057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Times New Roman"/>
                <a:ea typeface="Times New Roman"/>
              </a:rPr>
              <a:t>Все профессии одинаково важны, потому </a:t>
            </a:r>
            <a:r>
              <a:rPr lang="ru-RU" sz="4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что они </a:t>
            </a:r>
            <a:r>
              <a:rPr lang="ru-RU" sz="4800" dirty="0">
                <a:solidFill>
                  <a:srgbClr val="FF0000"/>
                </a:solidFill>
                <a:latin typeface="Times New Roman"/>
                <a:ea typeface="Times New Roman"/>
              </a:rPr>
              <a:t>приносят пользу</a:t>
            </a:r>
            <a:r>
              <a:rPr lang="ru-RU" sz="4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2291" name="Picture 3" descr="C:\Users\Home\Desktop\Все проф важны\Clip2net_17040816405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4155893" cy="5835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47600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Home\Desktop\Все проф важны\Clip2net_17040816410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09267"/>
            <a:ext cx="4783177" cy="66629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312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285750" y="285750"/>
            <a:ext cx="50006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Он уколет- ты не плач.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Так болезни лечит…</a:t>
            </a:r>
          </a:p>
        </p:txBody>
      </p:sp>
      <p:pic>
        <p:nvPicPr>
          <p:cNvPr id="3" name="Рисунок 2" descr="bea486c8f39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183571"/>
            <a:ext cx="4143404" cy="5674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63347" y="1428736"/>
            <a:ext cx="258288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0541" cmpd="sng">
                  <a:solidFill>
                    <a:srgbClr val="7FD13B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latin typeface="Franklin Gothic Book"/>
              </a:rPr>
              <a:t>врач</a:t>
            </a:r>
          </a:p>
        </p:txBody>
      </p:sp>
    </p:spTree>
    <p:extLst>
      <p:ext uri="{BB962C8B-B14F-4D97-AF65-F5344CB8AC3E}">
        <p14:creationId xmlns="" xmlns:p14="http://schemas.microsoft.com/office/powerpoint/2010/main" val="2235329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285750" y="142875"/>
            <a:ext cx="4357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Franklin Gothic Book" pitchFamily="34" charset="0"/>
              </a:rPr>
              <a:t>Угадать сейчас нам надо: </a:t>
            </a:r>
          </a:p>
          <a:p>
            <a:r>
              <a:rPr lang="ru-RU" sz="2400" b="1">
                <a:solidFill>
                  <a:srgbClr val="0070C0"/>
                </a:solidFill>
                <a:latin typeface="Franklin Gothic Book" pitchFamily="34" charset="0"/>
              </a:rPr>
              <a:t>Кто на луг выводит стадо?</a:t>
            </a:r>
          </a:p>
        </p:txBody>
      </p:sp>
      <p:pic>
        <p:nvPicPr>
          <p:cNvPr id="6" name="Рисунок 5" descr="normal_ad1765427cd51a794955fa179647ef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214422"/>
            <a:ext cx="4503045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357813" y="2071688"/>
            <a:ext cx="3500437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00B050"/>
                </a:solidFill>
                <a:latin typeface="+mj-lt"/>
              </a:rPr>
              <a:t>пастух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5816_21944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34939">
            <a:off x="2928926" y="1643050"/>
            <a:ext cx="6096004" cy="4572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571500" y="428625"/>
            <a:ext cx="6786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По арене он бежит-</a:t>
            </a:r>
          </a:p>
          <a:p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Цирк от хохота дрожит!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3116"/>
            <a:ext cx="2357698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клоун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214313" y="214313"/>
            <a:ext cx="7643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Расходам он ведёт учёт,</a:t>
            </a:r>
          </a:p>
          <a:p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Зарплату людям выдаёт</a:t>
            </a:r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.</a:t>
            </a:r>
          </a:p>
        </p:txBody>
      </p:sp>
      <p:pic>
        <p:nvPicPr>
          <p:cNvPr id="3" name="Рисунок 2" descr="46481436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143115"/>
            <a:ext cx="6000792" cy="45029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/>
          <p:nvPr/>
        </p:nvSpPr>
        <p:spPr>
          <a:xfrm>
            <a:off x="4786314" y="1357298"/>
            <a:ext cx="410708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бухгалтер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1"/>
          <p:cNvSpPr txBox="1">
            <a:spLocks noChangeArrowheads="1"/>
          </p:cNvSpPr>
          <p:nvPr/>
        </p:nvSpPr>
        <p:spPr bwMode="auto">
          <a:xfrm>
            <a:off x="142875" y="142875"/>
            <a:ext cx="58578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И в кино он, и на сцене,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За талант его мы ценим.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29322" y="142852"/>
            <a:ext cx="254268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артист</a:t>
            </a:r>
          </a:p>
        </p:txBody>
      </p:sp>
      <p:pic>
        <p:nvPicPr>
          <p:cNvPr id="4" name="Рисунок 3" descr="36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500174"/>
            <a:ext cx="6357982" cy="4426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75161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27545">
            <a:off x="304113" y="3321512"/>
            <a:ext cx="3646663" cy="3487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172990963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27188">
            <a:off x="5435714" y="2518908"/>
            <a:ext cx="3021954" cy="4532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0" y="285750"/>
            <a:ext cx="78581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Кто двор наш содержит в порядке?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А ну-ка ответьте, ребятки!</a:t>
            </a:r>
          </a:p>
        </p:txBody>
      </p:sp>
      <p:pic>
        <p:nvPicPr>
          <p:cNvPr id="3" name="Рисунок 2" descr="749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62930"/>
            <a:ext cx="4143404" cy="5473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593" y="2571744"/>
            <a:ext cx="358341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дворник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357188" y="357188"/>
            <a:ext cx="7286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Из кирпичей возвожу этажи.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Как называют меня, подскажи</a:t>
            </a:r>
            <a:r>
              <a:rPr lang="ru-RU" sz="3200">
                <a:solidFill>
                  <a:srgbClr val="004376"/>
                </a:solidFill>
                <a:latin typeface="Franklin Gothic Book" pitchFamily="34" charset="0"/>
              </a:rPr>
              <a:t>?</a:t>
            </a:r>
            <a:endParaRPr lang="ru-RU" sz="2000">
              <a:solidFill>
                <a:srgbClr val="004376"/>
              </a:solidFill>
              <a:latin typeface="Franklin Gothic Book" pitchFamily="34" charset="0"/>
            </a:endParaRPr>
          </a:p>
        </p:txBody>
      </p:sp>
      <p:pic>
        <p:nvPicPr>
          <p:cNvPr id="3" name="Рисунок 2" descr="3b422f1ca9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5" y="2106613"/>
            <a:ext cx="6000750" cy="450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357818" y="1214422"/>
            <a:ext cx="35894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каменщик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548680"/>
            <a:ext cx="8137525" cy="612040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У каждого дела                                 Пахнет кондитер      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Запах особый:                                  Орехом  мускатным.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В булочной пахнет                           Доктор в халате - 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Тестом и сдобой.                             Лекарством приятным.  </a:t>
            </a:r>
          </a:p>
          <a:p>
            <a:pPr>
              <a:buFont typeface="Wingdings" pitchFamily="2" charset="2"/>
              <a:buNone/>
            </a:pPr>
            <a:r>
              <a:rPr lang="ru-RU" altLang="ru-RU" sz="700" b="1" dirty="0">
                <a:solidFill>
                  <a:srgbClr val="336600"/>
                </a:solidFill>
              </a:rPr>
              <a:t>      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Мимо столярной                              Рыхлой землёю,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Идёшь мастерской –                       Полем и лугом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Стружкою пахнет                             </a:t>
            </a:r>
            <a:r>
              <a:rPr lang="ru-RU" altLang="ru-RU" sz="2000" b="1" dirty="0" err="1">
                <a:solidFill>
                  <a:srgbClr val="336600"/>
                </a:solidFill>
              </a:rPr>
              <a:t>Пахнет</a:t>
            </a:r>
            <a:r>
              <a:rPr lang="ru-RU" altLang="ru-RU" sz="2000" b="1" dirty="0">
                <a:solidFill>
                  <a:srgbClr val="336600"/>
                </a:solidFill>
              </a:rPr>
              <a:t> крестьянин, 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И свежей доской.                             Идущий за плугом.</a:t>
            </a:r>
          </a:p>
          <a:p>
            <a:pPr>
              <a:buFont typeface="Wingdings" pitchFamily="2" charset="2"/>
              <a:buNone/>
            </a:pPr>
            <a:endParaRPr lang="ru-RU" altLang="ru-RU" sz="700" b="1" dirty="0">
              <a:solidFill>
                <a:srgbClr val="3366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Пахнет маляр                                   Рыбой и морем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Скипидаром и краской.                    Пахнет рыбак.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Пахнет стекольщик                          </a:t>
            </a:r>
            <a:r>
              <a:rPr lang="ru-RU" altLang="ru-RU" sz="2000" b="1" i="1" dirty="0">
                <a:solidFill>
                  <a:srgbClr val="336600"/>
                </a:solidFill>
              </a:rPr>
              <a:t>Только  бездельник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Оконной замазкой.                           </a:t>
            </a:r>
            <a:r>
              <a:rPr lang="ru-RU" altLang="ru-RU" sz="2000" b="1" i="1" dirty="0">
                <a:solidFill>
                  <a:srgbClr val="336600"/>
                </a:solidFill>
              </a:rPr>
              <a:t>Не пахнет никак!</a:t>
            </a:r>
          </a:p>
          <a:p>
            <a:pPr>
              <a:buFont typeface="Wingdings" pitchFamily="2" charset="2"/>
              <a:buNone/>
            </a:pPr>
            <a:endParaRPr lang="ru-RU" altLang="ru-RU" sz="700" b="1" i="1" dirty="0">
              <a:solidFill>
                <a:srgbClr val="3366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Куртка шофёра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Пахнет бензином.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Блузка рабочего –</a:t>
            </a:r>
          </a:p>
          <a:p>
            <a:pPr>
              <a:buFont typeface="Wingdings" pitchFamily="2" charset="2"/>
              <a:buNone/>
            </a:pPr>
            <a:r>
              <a:rPr lang="ru-RU" altLang="ru-RU" sz="2000" b="1" dirty="0">
                <a:solidFill>
                  <a:srgbClr val="336600"/>
                </a:solidFill>
              </a:rPr>
              <a:t>Маслом машинным.</a:t>
            </a:r>
          </a:p>
        </p:txBody>
      </p:sp>
    </p:spTree>
    <p:extLst>
      <p:ext uri="{BB962C8B-B14F-4D97-AF65-F5344CB8AC3E}">
        <p14:creationId xmlns="" xmlns:p14="http://schemas.microsoft.com/office/powerpoint/2010/main" val="72000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285750" y="214313"/>
            <a:ext cx="7429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Кто создаёт и дома, и ракеты?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Думай, какая профессия это?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13536" y="1858539"/>
            <a:ext cx="31218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инженер</a:t>
            </a:r>
          </a:p>
        </p:txBody>
      </p:sp>
      <p:pic>
        <p:nvPicPr>
          <p:cNvPr id="4" name="Рисунок 3" descr="robots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777794"/>
            <a:ext cx="6000792" cy="48254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142875" y="142875"/>
            <a:ext cx="6286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Я вам вопрос задать спешу: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Кто сделал чёлку малышу?</a:t>
            </a:r>
          </a:p>
        </p:txBody>
      </p:sp>
      <p:pic>
        <p:nvPicPr>
          <p:cNvPr id="3" name="Рисунок 2" descr="photos0-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714488"/>
            <a:ext cx="6000792" cy="4925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896427" y="1142984"/>
            <a:ext cx="42475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парикмахер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142875" y="285750"/>
            <a:ext cx="56435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Кто закинул в море сети?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Поскорей ответьте, дети!</a:t>
            </a:r>
          </a:p>
        </p:txBody>
      </p:sp>
      <p:pic>
        <p:nvPicPr>
          <p:cNvPr id="3" name="Рисунок 2" descr="64346_31-954x6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785926"/>
            <a:ext cx="7115193" cy="4743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72198" y="428604"/>
            <a:ext cx="2528257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рыбак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357188" y="285750"/>
            <a:ext cx="53578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Кем отчизны рубежи</a:t>
            </a:r>
          </a:p>
          <a:p>
            <a:r>
              <a:rPr lang="ru-RU" sz="3200" b="1">
                <a:solidFill>
                  <a:srgbClr val="004376"/>
                </a:solidFill>
                <a:latin typeface="Franklin Gothic Book" pitchFamily="34" charset="0"/>
              </a:rPr>
              <a:t>Охраняются, скажи?</a:t>
            </a:r>
          </a:p>
        </p:txBody>
      </p:sp>
      <p:pic>
        <p:nvPicPr>
          <p:cNvPr id="3" name="Рисунок 2" descr="Копия Est-_takaja_professij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26" y="1214422"/>
            <a:ext cx="5214974" cy="4568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145191" y="142852"/>
            <a:ext cx="27115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армия</a:t>
            </a:r>
          </a:p>
        </p:txBody>
      </p:sp>
      <p:pic>
        <p:nvPicPr>
          <p:cNvPr id="6" name="Рисунок 5" descr="1914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1500174"/>
            <a:ext cx="4143404" cy="310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mt_53_professiya_sledovatel__1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4071942"/>
            <a:ext cx="3500462" cy="2625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85750" y="142875"/>
            <a:ext cx="7572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Кто летает на ракете,</a:t>
            </a:r>
          </a:p>
          <a:p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К звёздам ближе всех</a:t>
            </a:r>
            <a:r>
              <a:rPr lang="en-US" sz="3600" b="1">
                <a:solidFill>
                  <a:srgbClr val="004376"/>
                </a:solidFill>
                <a:latin typeface="Franklin Gothic Book" pitchFamily="34" charset="0"/>
              </a:rPr>
              <a:t> </a:t>
            </a:r>
            <a:r>
              <a:rPr lang="ru-RU" sz="3600" b="1">
                <a:solidFill>
                  <a:srgbClr val="004376"/>
                </a:solidFill>
                <a:latin typeface="Franklin Gothic Book" pitchFamily="34" charset="0"/>
              </a:rPr>
              <a:t>на свете?</a:t>
            </a:r>
          </a:p>
        </p:txBody>
      </p:sp>
      <p:pic>
        <p:nvPicPr>
          <p:cNvPr id="3" name="Рисунок 2" descr="kasmonavt_en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7" y="1357298"/>
            <a:ext cx="6124007" cy="5184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bg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bg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bg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60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Профессия – это основное занятие человека, его трудовая деятельность.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319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857232"/>
            <a:ext cx="6572296" cy="3631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Кем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быть?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132856"/>
            <a:ext cx="752097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Каким быть?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625" y="1000108"/>
            <a:ext cx="821534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rgbClr val="006AED">
                    <a:lumMod val="75000"/>
                  </a:srgbClr>
                </a:solidFill>
                <a:latin typeface="Times New Roman" pitchFamily="18" charset="0"/>
                <a:cs typeface="Arial" charset="0"/>
              </a:rPr>
              <a:t>В том, что касается будущего, я повторяю одно: за что бы вы ни взялись, главное — будьте преданны своему делу до конца. Не обязательно достигать какого-то звездного успеха, но быть честным перед самим собой в выбранной профессии — обязательно.</a:t>
            </a:r>
          </a:p>
          <a:p>
            <a:pPr algn="r">
              <a:defRPr/>
            </a:pPr>
            <a:r>
              <a:rPr lang="ru-RU" sz="3600" b="1" i="1" dirty="0">
                <a:solidFill>
                  <a:srgbClr val="90629E"/>
                </a:solidFill>
                <a:latin typeface="Times New Roman" pitchFamily="18" charset="0"/>
                <a:cs typeface="Arial" charset="0"/>
              </a:rPr>
              <a:t>                                                                                                     Роберт Де </a:t>
            </a:r>
            <a:r>
              <a:rPr lang="ru-RU" sz="3600" b="1" i="1" dirty="0" err="1">
                <a:solidFill>
                  <a:srgbClr val="90629E"/>
                </a:solidFill>
                <a:latin typeface="Times New Roman" pitchFamily="18" charset="0"/>
                <a:cs typeface="Arial" charset="0"/>
              </a:rPr>
              <a:t>Ниро</a:t>
            </a:r>
            <a:endParaRPr lang="ru-RU" sz="3600" b="1" i="1" dirty="0">
              <a:solidFill>
                <a:srgbClr val="90629E"/>
              </a:solidFill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402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fs00.infourok.ru/images/doc/280/285961/hello_html_3ab5c9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600" y="3255963"/>
            <a:ext cx="74168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468313" y="358775"/>
            <a:ext cx="8351837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smtClean="0">
                <a:solidFill>
                  <a:srgbClr val="000000"/>
                </a:solidFill>
              </a:rPr>
              <a:t>Я узнал…</a:t>
            </a:r>
          </a:p>
          <a:p>
            <a:pPr eaLnBrk="1" hangingPunct="1"/>
            <a:r>
              <a:rPr lang="ru-RU" altLang="ru-RU" sz="3200" smtClean="0">
                <a:solidFill>
                  <a:srgbClr val="000000"/>
                </a:solidFill>
              </a:rPr>
              <a:t>                                        Я научился….</a:t>
            </a:r>
          </a:p>
          <a:p>
            <a:pPr eaLnBrk="1" hangingPunct="1"/>
            <a:r>
              <a:rPr lang="ru-RU" altLang="ru-RU" sz="3200" smtClean="0">
                <a:solidFill>
                  <a:srgbClr val="000000"/>
                </a:solidFill>
              </a:rPr>
              <a:t>У меня получилось…</a:t>
            </a:r>
          </a:p>
          <a:p>
            <a:pPr eaLnBrk="1" hangingPunct="1"/>
            <a:r>
              <a:rPr lang="ru-RU" altLang="ru-RU" sz="3200" smtClean="0">
                <a:solidFill>
                  <a:srgbClr val="000000"/>
                </a:solidFill>
              </a:rPr>
              <a:t>                             У меня не получилось…</a:t>
            </a:r>
          </a:p>
        </p:txBody>
      </p:sp>
    </p:spTree>
    <p:extLst>
      <p:ext uri="{BB962C8B-B14F-4D97-AF65-F5344CB8AC3E}">
        <p14:creationId xmlns="" xmlns:p14="http://schemas.microsoft.com/office/powerpoint/2010/main" val="24284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7181789" cy="528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871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dirty="0" smtClean="0"/>
              <a:t>                     </a:t>
            </a:r>
          </a:p>
          <a:p>
            <a:pPr>
              <a:buFont typeface="Wingdings" pitchFamily="2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Продолжи фразу:</a:t>
            </a:r>
          </a:p>
          <a:p>
            <a:pPr>
              <a:buFont typeface="Wingdings" pitchFamily="2" charset="2"/>
              <a:buNone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            Я узнал, что…</a:t>
            </a:r>
            <a:endParaRPr lang="ru-RU" alt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            Я 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не думал, что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alt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            Я 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заинтересовался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alt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            Я 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обязательно</a:t>
            </a: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alt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3600" dirty="0" smtClean="0">
                <a:latin typeface="Times New Roman" pitchFamily="18" charset="0"/>
                <a:cs typeface="Times New Roman" pitchFamily="18" charset="0"/>
              </a:rPr>
              <a:t>             Мне  </a:t>
            </a:r>
            <a:r>
              <a:rPr lang="ru-RU" altLang="ru-RU" sz="3600" dirty="0">
                <a:latin typeface="Times New Roman" pitchFamily="18" charset="0"/>
                <a:cs typeface="Times New Roman" pitchFamily="18" charset="0"/>
              </a:rPr>
              <a:t>понравилось…</a:t>
            </a:r>
          </a:p>
          <a:p>
            <a:pPr>
              <a:buFont typeface="Wingdings" pitchFamily="2" charset="2"/>
              <a:buNone/>
            </a:pP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>
              <a:buFont typeface="Wingdings" pitchFamily="2" charset="2"/>
              <a:buNone/>
            </a:pP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alt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1240667" y="4797152"/>
            <a:ext cx="1537320" cy="1330966"/>
          </a:xfrm>
          <a:prstGeom prst="smileyFace">
            <a:avLst>
              <a:gd name="adj" fmla="val 4653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Улыбающееся лицо 6"/>
          <p:cNvSpPr/>
          <p:nvPr/>
        </p:nvSpPr>
        <p:spPr>
          <a:xfrm>
            <a:off x="1411162" y="2636912"/>
            <a:ext cx="615399" cy="648072"/>
          </a:xfrm>
          <a:prstGeom prst="smileyFace">
            <a:avLst>
              <a:gd name="adj" fmla="val -4653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1425345" y="3501008"/>
            <a:ext cx="1202432" cy="1123419"/>
          </a:xfrm>
          <a:prstGeom prst="smileyFace">
            <a:avLst>
              <a:gd name="adj" fmla="val -1299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1206283" y="4797152"/>
            <a:ext cx="1537320" cy="1330966"/>
          </a:xfrm>
          <a:prstGeom prst="smileyFace">
            <a:avLst>
              <a:gd name="adj" fmla="val 4653"/>
            </a:avLst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036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chitalnya.ru/upload2/567/50058086821809408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5" y="-171401"/>
            <a:ext cx="4355976" cy="43668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484784"/>
            <a:ext cx="7344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7200" dirty="0" smtClean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Молодцы!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7200" dirty="0">
              <a:solidFill>
                <a:srgbClr val="8064A2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7200" dirty="0" smtClean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Отличная работа!</a:t>
            </a:r>
            <a:endParaRPr lang="ru-RU" sz="7200" dirty="0">
              <a:solidFill>
                <a:srgbClr val="8064A2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32277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8591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0"/>
            <a:ext cx="178595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0"/>
            <a:ext cx="192882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0"/>
            <a:ext cx="200023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071678"/>
            <a:ext cx="171448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14481" y="2071678"/>
            <a:ext cx="185738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1" y="2000241"/>
            <a:ext cx="17859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2000240"/>
            <a:ext cx="21431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2071678"/>
            <a:ext cx="192879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4429132"/>
            <a:ext cx="2214513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1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4429132"/>
            <a:ext cx="235745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6248" y="4357694"/>
            <a:ext cx="242889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1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0" y="4357694"/>
            <a:ext cx="242886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85918" y="0"/>
            <a:ext cx="178595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442225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004888"/>
          </a:xfrm>
        </p:spPr>
        <p:txBody>
          <a:bodyPr/>
          <a:lstStyle/>
          <a:p>
            <a:r>
              <a:rPr lang="ru-RU" altLang="ru-RU" sz="2400" smtClean="0"/>
              <a:t>Океанолог – </a:t>
            </a:r>
            <a:r>
              <a:rPr lang="ru-RU" altLang="ru-RU" sz="2400" i="1" smtClean="0"/>
              <a:t>специалист, изучающий океаны и моря.</a:t>
            </a:r>
          </a:p>
        </p:txBody>
      </p:sp>
      <p:sp>
        <p:nvSpPr>
          <p:cNvPr id="18435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8436" name="Picture 5" descr="http://vesmirnaladoni2011.ru/wp-content/uploads/2012/01/okeanolog-v-mor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noFill/>
        </p:spPr>
      </p:pic>
    </p:spTree>
    <p:extLst>
      <p:ext uri="{BB962C8B-B14F-4D97-AF65-F5344CB8AC3E}">
        <p14:creationId xmlns="" xmlns:p14="http://schemas.microsoft.com/office/powerpoint/2010/main" val="279537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6308725" cy="1149350"/>
          </a:xfrm>
        </p:spPr>
        <p:txBody>
          <a:bodyPr/>
          <a:lstStyle/>
          <a:p>
            <a:r>
              <a:rPr lang="ru-RU" altLang="ru-RU" sz="2400" smtClean="0"/>
              <a:t>Спелеолог – </a:t>
            </a:r>
            <a:r>
              <a:rPr lang="ru-RU" altLang="ru-RU" sz="2400" i="1" smtClean="0"/>
              <a:t>занимается изучением пещер, историей их происхождения, существования и  использования человеком.</a:t>
            </a:r>
          </a:p>
        </p:txBody>
      </p:sp>
      <p:sp>
        <p:nvSpPr>
          <p:cNvPr id="19459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949950"/>
            <a:ext cx="5486400" cy="222250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9460" name="Picture 5" descr="http://www.fresher.ru/wp-content/images2/1517/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noFill/>
        </p:spPr>
      </p:pic>
    </p:spTree>
    <p:extLst>
      <p:ext uri="{BB962C8B-B14F-4D97-AF65-F5344CB8AC3E}">
        <p14:creationId xmlns="" xmlns:p14="http://schemas.microsoft.com/office/powerpoint/2010/main" val="317508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3"/>
          <p:cNvSpPr>
            <a:spLocks noGrp="1"/>
          </p:cNvSpPr>
          <p:nvPr>
            <p:ph type="title"/>
          </p:nvPr>
        </p:nvSpPr>
        <p:spPr>
          <a:xfrm>
            <a:off x="1835150" y="4797425"/>
            <a:ext cx="5486400" cy="935038"/>
          </a:xfrm>
        </p:spPr>
        <p:txBody>
          <a:bodyPr/>
          <a:lstStyle/>
          <a:p>
            <a:r>
              <a:rPr lang="ru-RU" altLang="ru-RU" sz="2400" smtClean="0"/>
              <a:t>Энтомолог – </a:t>
            </a:r>
            <a:r>
              <a:rPr lang="ru-RU" altLang="ru-RU" sz="2400" i="1" smtClean="0"/>
              <a:t>специалист, изучающий насекомых</a:t>
            </a:r>
          </a:p>
        </p:txBody>
      </p:sp>
      <p:sp>
        <p:nvSpPr>
          <p:cNvPr id="20483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0484" name="Picture 5" descr="http://www.indostan.ru/blog/foto-video/2099/40783_3_o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noFill/>
        </p:spPr>
      </p:pic>
    </p:spTree>
    <p:extLst>
      <p:ext uri="{BB962C8B-B14F-4D97-AF65-F5344CB8AC3E}">
        <p14:creationId xmlns="" xmlns:p14="http://schemas.microsoft.com/office/powerpoint/2010/main" val="9818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004888"/>
          </a:xfrm>
        </p:spPr>
        <p:txBody>
          <a:bodyPr/>
          <a:lstStyle/>
          <a:p>
            <a:r>
              <a:rPr lang="ru-RU" altLang="ru-RU" sz="2400" smtClean="0"/>
              <a:t>Ихтиолог – </a:t>
            </a:r>
            <a:r>
              <a:rPr lang="ru-RU" altLang="ru-RU" sz="2400" i="1" smtClean="0"/>
              <a:t>специалист, изучающий рыб</a:t>
            </a:r>
          </a:p>
        </p:txBody>
      </p:sp>
      <p:sp>
        <p:nvSpPr>
          <p:cNvPr id="21507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altLang="ru-RU" smtClean="0"/>
              <a:t>.</a:t>
            </a:r>
          </a:p>
        </p:txBody>
      </p:sp>
      <p:pic>
        <p:nvPicPr>
          <p:cNvPr id="21508" name="Picture 5" descr="http://www.uzv.su/images/stories/izrail5/izrail5_1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noFill/>
        </p:spPr>
      </p:pic>
    </p:spTree>
    <p:extLst>
      <p:ext uri="{BB962C8B-B14F-4D97-AF65-F5344CB8AC3E}">
        <p14:creationId xmlns="" xmlns:p14="http://schemas.microsoft.com/office/powerpoint/2010/main" val="225923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788988"/>
          </a:xfrm>
        </p:spPr>
        <p:txBody>
          <a:bodyPr/>
          <a:lstStyle/>
          <a:p>
            <a:r>
              <a:rPr lang="ru-RU" altLang="ru-RU" sz="2400" smtClean="0"/>
              <a:t>Кинолог – </a:t>
            </a:r>
            <a:r>
              <a:rPr lang="ru-RU" altLang="ru-RU" sz="2400" i="1" smtClean="0"/>
              <a:t>специалист, дрессирующий собак.</a:t>
            </a:r>
          </a:p>
        </p:txBody>
      </p:sp>
      <p:sp>
        <p:nvSpPr>
          <p:cNvPr id="23555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3556" name="Picture 5" descr="http://www.magput.ru/pics/large/6177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noFill/>
        </p:spPr>
      </p:pic>
    </p:spTree>
    <p:extLst>
      <p:ext uri="{BB962C8B-B14F-4D97-AF65-F5344CB8AC3E}">
        <p14:creationId xmlns="" xmlns:p14="http://schemas.microsoft.com/office/powerpoint/2010/main" val="178016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931863"/>
          </a:xfrm>
        </p:spPr>
        <p:txBody>
          <a:bodyPr/>
          <a:lstStyle/>
          <a:p>
            <a:r>
              <a:rPr lang="ru-RU" altLang="ru-RU" sz="2400" smtClean="0"/>
              <a:t>Орнитолог – </a:t>
            </a:r>
            <a:r>
              <a:rPr lang="ru-RU" altLang="ru-RU" sz="2400" i="1" smtClean="0"/>
              <a:t>специалист, изучающий птиц.</a:t>
            </a:r>
          </a:p>
        </p:txBody>
      </p:sp>
      <p:sp>
        <p:nvSpPr>
          <p:cNvPr id="22531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876925"/>
            <a:ext cx="5486400" cy="295275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22532" name="Picture 5" descr="http://img529.imageshack.us/img529/9698/2455529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noFill/>
        </p:spPr>
      </p:pic>
    </p:spTree>
    <p:extLst>
      <p:ext uri="{BB962C8B-B14F-4D97-AF65-F5344CB8AC3E}">
        <p14:creationId xmlns="" xmlns:p14="http://schemas.microsoft.com/office/powerpoint/2010/main" val="24007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Все проф важны\3(68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152372"/>
            <a:ext cx="7367798" cy="498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719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196751"/>
            <a:ext cx="7703123" cy="5207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9422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ome\Desktop\Все проф важны\5(50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262746" cy="55938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81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ome\Desktop\Все проф важны\6(41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739" y="548680"/>
            <a:ext cx="8462963" cy="5729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60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ome\Desktop\Все проф важны\7(37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459217" cy="58709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331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8BE6FF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Трек">
  <a:themeElements>
    <a:clrScheme name="Другая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8BE6FF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учи">
  <a:themeElements>
    <a:clrScheme name="Лучи 7">
      <a:dk1>
        <a:srgbClr val="D49C00"/>
      </a:dk1>
      <a:lt1>
        <a:srgbClr val="FFFFFF"/>
      </a:lt1>
      <a:dk2>
        <a:srgbClr val="CC9900"/>
      </a:dk2>
      <a:lt2>
        <a:srgbClr val="CEBD40"/>
      </a:lt2>
      <a:accent1>
        <a:srgbClr val="CC6600"/>
      </a:accent1>
      <a:accent2>
        <a:srgbClr val="808000"/>
      </a:accent2>
      <a:accent3>
        <a:srgbClr val="E2CAAA"/>
      </a:accent3>
      <a:accent4>
        <a:srgbClr val="DADADA"/>
      </a:accent4>
      <a:accent5>
        <a:srgbClr val="E2B8AA"/>
      </a:accent5>
      <a:accent6>
        <a:srgbClr val="737300"/>
      </a:accent6>
      <a:hlink>
        <a:srgbClr val="FF9900"/>
      </a:hlink>
      <a:folHlink>
        <a:srgbClr val="FFFF99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8BE6FF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8BE6FF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Words>459</Words>
  <Application>Microsoft Office PowerPoint</Application>
  <PresentationFormat>Экран (4:3)</PresentationFormat>
  <Paragraphs>103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48</vt:i4>
      </vt:variant>
    </vt:vector>
  </HeadingPairs>
  <TitlesOfParts>
    <vt:vector size="60" baseType="lpstr">
      <vt:lpstr>Трек</vt:lpstr>
      <vt:lpstr>Лучи</vt:lpstr>
      <vt:lpstr>Welcome</vt:lpstr>
      <vt:lpstr>2_Welcome</vt:lpstr>
      <vt:lpstr>3_Welcome</vt:lpstr>
      <vt:lpstr>Поток</vt:lpstr>
      <vt:lpstr>Солнцестояние</vt:lpstr>
      <vt:lpstr>1_Welcome</vt:lpstr>
      <vt:lpstr>1_Тема Office</vt:lpstr>
      <vt:lpstr>Пиксел</vt:lpstr>
      <vt:lpstr>1_Трек</vt:lpstr>
      <vt:lpstr>3_Тема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Океанолог – специалист, изучающий океаны и моря.</vt:lpstr>
      <vt:lpstr>Спелеолог – занимается изучением пещер, историей их происхождения, существования и  использования человеком.</vt:lpstr>
      <vt:lpstr>Энтомолог – специалист, изучающий насекомых</vt:lpstr>
      <vt:lpstr>Ихтиолог – специалист, изучающий рыб</vt:lpstr>
      <vt:lpstr>Кинолог – специалист, дрессирующий собак.</vt:lpstr>
      <vt:lpstr>Орнитолог – специалист, изучающий птиц.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профессии важны</dc:title>
  <dc:creator>Tra-Va</dc:creator>
  <cp:lastModifiedBy>Алия</cp:lastModifiedBy>
  <cp:revision>58</cp:revision>
  <dcterms:created xsi:type="dcterms:W3CDTF">2010-05-04T18:00:37Z</dcterms:created>
  <dcterms:modified xsi:type="dcterms:W3CDTF">2020-03-31T14:44:51Z</dcterms:modified>
</cp:coreProperties>
</file>